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5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6.xml" ContentType="application/vnd.openxmlformats-officedocument.presentationml.notesSlide+xml"/>
  <Override PartName="/ppt/theme/themeOverride7.xml" ContentType="application/vnd.openxmlformats-officedocument.themeOverride+xml"/>
  <Override PartName="/ppt/notesSlides/notesSlide7.xml" ContentType="application/vnd.openxmlformats-officedocument.presentationml.notesSlide+xml"/>
  <Override PartName="/ppt/theme/themeOverride8.xml" ContentType="application/vnd.openxmlformats-officedocument.themeOverride+xml"/>
  <Override PartName="/ppt/notesSlides/notesSlide8.xml" ContentType="application/vnd.openxmlformats-officedocument.presentationml.notesSlide+xml"/>
  <Override PartName="/ppt/theme/themeOverride9.xml" ContentType="application/vnd.openxmlformats-officedocument.themeOverride+xml"/>
  <Override PartName="/ppt/notesSlides/notesSlide9.xml" ContentType="application/vnd.openxmlformats-officedocument.presentationml.notesSlide+xml"/>
  <Override PartName="/ppt/theme/themeOverride10.xml" ContentType="application/vnd.openxmlformats-officedocument.themeOverride+xml"/>
  <Override PartName="/ppt/notesSlides/notesSlide10.xml" ContentType="application/vnd.openxmlformats-officedocument.presentationml.notesSlide+xml"/>
  <Override PartName="/ppt/theme/themeOverride11.xml" ContentType="application/vnd.openxmlformats-officedocument.themeOverr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heme/themeOverride12.xml" ContentType="application/vnd.openxmlformats-officedocument.themeOverride+xml"/>
  <Override PartName="/ppt/notesSlides/notesSlide13.xml" ContentType="application/vnd.openxmlformats-officedocument.presentationml.notesSlide+xml"/>
  <Override PartName="/ppt/theme/themeOverride13.xml" ContentType="application/vnd.openxmlformats-officedocument.themeOverr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heme/themeOverride14.xml" ContentType="application/vnd.openxmlformats-officedocument.themeOverr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24"/>
  </p:notesMasterIdLst>
  <p:handoutMasterIdLst>
    <p:handoutMasterId r:id="rId25"/>
  </p:handoutMasterIdLst>
  <p:sldIdLst>
    <p:sldId id="278" r:id="rId5"/>
    <p:sldId id="280" r:id="rId6"/>
    <p:sldId id="300" r:id="rId7"/>
    <p:sldId id="301" r:id="rId8"/>
    <p:sldId id="281" r:id="rId9"/>
    <p:sldId id="287" r:id="rId10"/>
    <p:sldId id="282" r:id="rId11"/>
    <p:sldId id="288" r:id="rId12"/>
    <p:sldId id="289" r:id="rId13"/>
    <p:sldId id="290" r:id="rId14"/>
    <p:sldId id="293" r:id="rId15"/>
    <p:sldId id="303" r:id="rId16"/>
    <p:sldId id="286" r:id="rId17"/>
    <p:sldId id="285" r:id="rId18"/>
    <p:sldId id="294" r:id="rId19"/>
    <p:sldId id="296" r:id="rId20"/>
    <p:sldId id="295" r:id="rId21"/>
    <p:sldId id="299" r:id="rId22"/>
    <p:sldId id="297" r:id="rId23"/>
  </p:sldIdLst>
  <p:sldSz cx="12192000" cy="6858000"/>
  <p:notesSz cx="6858000" cy="9144000"/>
  <p:defaultTextStyle>
    <a:defPPr rtl="0"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69" autoAdjust="0"/>
    <p:restoredTop sz="58104" autoAdjust="0"/>
  </p:normalViewPr>
  <p:slideViewPr>
    <p:cSldViewPr snapToGrid="0">
      <p:cViewPr varScale="1">
        <p:scale>
          <a:sx n="112" d="100"/>
          <a:sy n="112" d="100"/>
        </p:scale>
        <p:origin x="492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78" d="100"/>
          <a:sy n="78" d="100"/>
        </p:scale>
        <p:origin x="3494" y="8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05132-4288-4164-B1CA-F5AC1CC796A7}" type="datetime1">
              <a:rPr lang="pt-BR" smtClean="0"/>
              <a:t>14/04/2022</a:t>
            </a:fld>
            <a:endParaRPr lang="pt-BR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3B07BE-C169-4870-872B-F61D89F55549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1089776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37FA0DA-72A3-424F-8A35-066434C5B9F1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4" name="Espaço Reservado para Imagem do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pt-BR" noProof="0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E6DE88F-1F85-4A27-9D34-D74A50E7B0DA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73009185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trabalho vai desenvolver modelos de ML que prevejam preços dos apartamentos à venda na cidade de São Paulo.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18372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Foi feita a visualização da distribuição dos dados. Também a Correlação das variáveis preditoras em relação a variável preço, que é a variável resposta.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07270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Após realização dos ajustes obteve a totalidade dos dados na cidade de São Paulo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5184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23798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Dado a grande assimetria na distribuição de algumas variáveis, foi criado outro </a:t>
            </a:r>
            <a:r>
              <a:rPr lang="pt-BR" dirty="0" err="1"/>
              <a:t>dataframe</a:t>
            </a:r>
            <a:r>
              <a:rPr lang="pt-BR" dirty="0"/>
              <a:t> com esses variáveis em escala logarítmica natural. </a:t>
            </a:r>
          </a:p>
          <a:p>
            <a:pPr rtl="0"/>
            <a:r>
              <a:rPr lang="pt-BR" dirty="0"/>
              <a:t>Para a identificação de outliers, considerando o grau elevado de assimetria E área maior, maior o preço. Foi criada nova variável -  preço do metro quadrado.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E aplicado o IQR nessa variável obteve-se uma identificação mais apropriada para outliers</a:t>
            </a:r>
          </a:p>
          <a:p>
            <a:pPr rtl="0"/>
            <a:endParaRPr lang="pt-BR" dirty="0"/>
          </a:p>
          <a:p>
            <a:pPr rtl="0"/>
            <a:r>
              <a:rPr lang="pt-BR" dirty="0"/>
              <a:t>Assim foram criados 4 </a:t>
            </a:r>
            <a:r>
              <a:rPr lang="pt-BR" dirty="0" err="1"/>
              <a:t>dataframes</a:t>
            </a:r>
            <a:r>
              <a:rPr lang="pt-BR" dirty="0"/>
              <a:t>. </a:t>
            </a:r>
          </a:p>
          <a:p>
            <a:pPr rtl="0"/>
            <a:r>
              <a:rPr lang="pt-BR" dirty="0"/>
              <a:t>Dois Em escala logarítmica com e sem outliers</a:t>
            </a:r>
          </a:p>
          <a:p>
            <a:pPr rtl="0"/>
            <a:r>
              <a:rPr lang="pt-BR" dirty="0"/>
              <a:t>E dois cujas variáveis foram padronizadas com </a:t>
            </a:r>
            <a:r>
              <a:rPr lang="pt-BR" dirty="0" err="1"/>
              <a:t>RobustScaler</a:t>
            </a:r>
            <a:r>
              <a:rPr lang="pt-BR" dirty="0"/>
              <a:t>. Sendo um com e o outro sem outliers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253201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598527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061705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50354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2E6DE88F-1F85-4A27-9D34-D74A50E7B0DA}" type="slidenum">
              <a:rPr lang="pt-BR" noProof="0" smtClean="0"/>
              <a:t>18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933758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Chegou-se a um modelo com acurácia acima de 90%</a:t>
            </a:r>
          </a:p>
          <a:p>
            <a:pPr rtl="0"/>
            <a:r>
              <a:rPr lang="pt-BR" dirty="0"/>
              <a:t>Uso apropriado como ferramenta para sugerir um preço de venda de imóvel.</a:t>
            </a:r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8165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18687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determinar o preço de um imóvel, muitos fatores são considerado como: localização, tamanho. Área, idade do imóvel, e muitos outros.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Segundo a Associação Brasileira das Incorporadoras Imobiliárias (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Abrainc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o tempo médio para a venda de um imóvel é de 1 ano e 4 meses.</a:t>
            </a:r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983613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determinar o preço de um imóvel, muitos fatores são considerado como: localização, tamanho. Área, idade do imóvel, e muitos outros.</a:t>
            </a:r>
            <a:endParaRPr lang="pt-BR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Segundo a Associação Brasileira das Incorporadoras Imobiliárias (</a:t>
            </a:r>
            <a:r>
              <a:rPr lang="pt-BR" sz="12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Abrainc</a:t>
            </a:r>
            <a:r>
              <a:rPr lang="pt-BR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o tempo médio para a venda de um imóvel é de 1 ano e 4 meses.</a:t>
            </a:r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603983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desenvolvimento do modelo vai auxiliar na determinação do preço de venda adequado para o imóvel. Não tendo um sobrepreço que dificulte a negociação. E não tendo preço muito baixo, orientando a parte vendedora quanto um preço mínimo do imóvel.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 compradores, serve para indicar se está sendo pedido um preço condizente com o mercado imobiliário.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Assim vai auxiliar quem pretende vender seu imóvel E demais agentes envolvidos em transações imobiliárias(  sejam os intermediários  e compradores.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986616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marL="0" marR="0" lvl="0" indent="450215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pt-BR" sz="1800" dirty="0"/>
              <a:t>O trabalho vai Desenvolver modelo preditivo dos preços de venda dos apartamentos anunciados e situados na Cidade de São Paulo.</a:t>
            </a:r>
          </a:p>
          <a:p>
            <a:pPr indent="450215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indent="450215"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 conjunto de dados representa imóveis anunciados no mês de abril de 2019 adicionando base de dados demográficos e de renda dos distritos com base no censo 2010.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322013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Os objetivos são: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A partir da junção das três bases de dados .Realizar a análise descritiva dos dados;- Verificar a correlação entre os dados; E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 Desenvolver modelos preditivos para os preços dos apartamentos</a:t>
            </a:r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146139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Foram utilizados três </a:t>
            </a:r>
            <a:r>
              <a:rPr lang="pt-BR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datasets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para a elaboração deste trabalho. O primeiro se refere a dados da plataforma </a:t>
            </a:r>
            <a:r>
              <a:rPr lang="pt-BR" sz="1800" i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Kaggle</a:t>
            </a:r>
            <a:r>
              <a:rPr lang="pt-BR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contendo em torno de 13.000 </a:t>
            </a:r>
            <a:r>
              <a:rPr lang="pt-B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anuncios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de apartamentos tanto para venda quanto aluguel na cidade de São Paulo. Esses dados vêm de várias fontes, especialmente sites de classificados de imóveis. 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indent="450215" algn="just">
              <a:lnSpc>
                <a:spcPct val="150000"/>
              </a:lnSpc>
              <a:spcAft>
                <a:spcPts val="800"/>
              </a:spcAft>
            </a:pP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Os outros dois </a:t>
            </a:r>
            <a:r>
              <a:rPr lang="pt-BR" sz="18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datasets</a:t>
            </a:r>
            <a:r>
              <a:rPr lang="pt-BR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Calibri" panose="020F0502020204030204" pitchFamily="34" charset="0"/>
              </a:rPr>
              <a:t> contem dados demográficos dos distritos E dados de domicílios por faixa de rendimento. Ambos foram obtidos diretamente no site da prefeitura de São Paulo.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8773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o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r>
              <a:rPr lang="pt-BR" dirty="0"/>
              <a:t>Iniciando a análise exploratória. Após combinar os três </a:t>
            </a:r>
            <a:r>
              <a:rPr lang="pt-BR" dirty="0" err="1"/>
              <a:t>datasets</a:t>
            </a:r>
            <a:r>
              <a:rPr lang="pt-BR" dirty="0"/>
              <a:t> obteve-se um </a:t>
            </a:r>
            <a:r>
              <a:rPr lang="pt-BR" dirty="0" err="1"/>
              <a:t>dataset</a:t>
            </a:r>
            <a:r>
              <a:rPr lang="pt-BR" dirty="0"/>
              <a:t> consolidado contendo 26 variáveis do tipo inteiro, </a:t>
            </a:r>
            <a:r>
              <a:rPr lang="pt-BR" dirty="0" err="1"/>
              <a:t>float</a:t>
            </a:r>
            <a:r>
              <a:rPr lang="pt-BR" dirty="0"/>
              <a:t> e </a:t>
            </a:r>
            <a:r>
              <a:rPr lang="pt-BR" dirty="0" err="1"/>
              <a:t>object</a:t>
            </a:r>
            <a:r>
              <a:rPr lang="pt-BR" dirty="0"/>
              <a:t>. Não havendo dados nulos</a:t>
            </a:r>
          </a:p>
          <a:p>
            <a:pPr rtl="0"/>
            <a:endParaRPr lang="pt-BR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3AEA074-24A7-4657-AE02-A51F68EA6AA2}" type="slidenum">
              <a:rPr kumimoji="0" lang="pt-BR" sz="1200" b="0" i="0" u="none" strike="noStrike" kern="1200" cap="none" spc="0" normalizeH="0" baseline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pt-BR" sz="12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36010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rtlCol="0" anchor="b">
            <a:normAutofit/>
          </a:bodyPr>
          <a:lstStyle>
            <a:lvl1pPr algn="ctr">
              <a:defRPr sz="54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rtlCol="0"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pt-BR" noProof="0"/>
              <a:t>Clique para editar o estilo do subtítulo Mestre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F0354758-9FD6-46D3-BA08-042BE364EA46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50746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m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rtlCol="0" anchor="b">
            <a:normAutofit/>
          </a:bodyPr>
          <a:lstStyle>
            <a:lvl1pPr algn="ctr">
              <a:defRPr sz="28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C8ECD64-5AF2-4F32-AD18-136C465DC047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09502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rtlCol="0" anchor="ctr">
            <a:normAutofit/>
          </a:bodyPr>
          <a:lstStyle>
            <a:lvl1pPr>
              <a:defRPr sz="40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rtlCol="0"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3F6B3D0-4304-407F-B819-80FF4D568789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053850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rtlCol="0" anchor="ctr">
            <a:normAutofit/>
          </a:bodyPr>
          <a:lstStyle>
            <a:lvl1pPr>
              <a:defRPr sz="36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rtlCol="0"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rtlCol="0"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6F363FB-ECEA-4A76-B765-85460030C156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  <p:sp>
        <p:nvSpPr>
          <p:cNvPr id="11" name="Caixa de texto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  <p:sp>
        <p:nvSpPr>
          <p:cNvPr id="13" name="Caixa de texto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 rtl="0"/>
            <a:r>
              <a:rPr lang="pt-BR" sz="8000" noProof="0" dirty="0">
                <a:solidFill>
                  <a:schemeClr val="tx1"/>
                </a:solidFill>
                <a:effectLst/>
              </a:rPr>
              <a:t>"</a:t>
            </a:r>
          </a:p>
        </p:txBody>
      </p:sp>
    </p:spTree>
    <p:extLst>
      <p:ext uri="{BB962C8B-B14F-4D97-AF65-F5344CB8AC3E}">
        <p14:creationId xmlns:p14="http://schemas.microsoft.com/office/powerpoint/2010/main" val="27752911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rtlCol="0" anchor="b"/>
          <a:lstStyle>
            <a:lvl1pPr>
              <a:defRPr sz="320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rtlCol="0"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F319CEA-9EF4-4A65-A004-44DCCF154232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3450925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7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8" name="Espaço reservado para texto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0" name="Espaço reservado para texto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12" name="Espaço reservado para texto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1591AA47-C612-4DA8-B151-4B748B7DAC4D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0326478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na de 3 Image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Imagem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Imagem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ítulo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19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0" name="Espaço Reservado para Imagem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1" name="Espaço reservado para texto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2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3" name="Espaço Reservado para Imagem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4" name="Espaço reservado para texto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5" name="Espaço reservado para texto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26" name="Espaço reservado para imagem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27" name="Espaço reservado para texto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DC27F2B2-02FF-4D65-8FE7-F6AE0D863843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7932546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31A070AB-0B0E-4B2D-804F-566417906A61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154865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rtlCol="0" anchor="b"/>
          <a:lstStyle>
            <a:lvl1pPr algn="ctr">
              <a:defRPr sz="4000" b="0" cap="none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rtlCol="0"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28BC9E8-30A4-4EE6-BB83-B04327D9020A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846401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is conteúd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rtlCol="0" anchor="t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D2B272B-E9E3-4682-90D8-4B44853FAF6D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988205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m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Imagem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rtlCol="0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rtlCol="0"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655272F-B51B-4957-97B0-074D18FB99AD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9" name="Espaço Reservado para o Número do Slide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351203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1056502-BDB4-46EE-9217-C5A23E5BE0CE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5" name="Espaço Reservado para o Número do Slide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290940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E6A84A-F340-402E-97D3-C59F51FBE66F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4" name="Espaço reservado para o número do slide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551302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rtlCol="0" anchor="b">
            <a:normAutofit/>
          </a:bodyPr>
          <a:lstStyle>
            <a:lvl1pPr algn="ctr">
              <a:defRPr sz="28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 rtlCol="0">
            <a:normAutofit/>
          </a:bodyPr>
          <a:lstStyle/>
          <a:p>
            <a:pPr lvl="0" rtl="0"/>
            <a:r>
              <a:rPr lang="pt-BR" noProof="0"/>
              <a:t>Clique para editar os estilos de texto Mestres</a:t>
            </a:r>
          </a:p>
          <a:p>
            <a:pPr lvl="1" rtl="0"/>
            <a:r>
              <a:rPr lang="pt-BR" noProof="0"/>
              <a:t>Segundo nível</a:t>
            </a:r>
          </a:p>
          <a:p>
            <a:pPr lvl="2" rtl="0"/>
            <a:r>
              <a:rPr lang="pt-BR" noProof="0"/>
              <a:t>Terceiro nível</a:t>
            </a:r>
          </a:p>
          <a:p>
            <a:pPr lvl="3" rtl="0"/>
            <a:r>
              <a:rPr lang="pt-BR" noProof="0"/>
              <a:t>Quarto nível</a:t>
            </a:r>
          </a:p>
          <a:p>
            <a:pPr lvl="4" rtl="0"/>
            <a:r>
              <a:rPr lang="pt-BR" noProof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50C5BF86-AA12-49E0-AC44-8E2B1E4B1B72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pPr rtl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7935569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rtlCol="0" anchor="b">
            <a:noAutofit/>
          </a:bodyPr>
          <a:lstStyle>
            <a:lvl1pPr algn="ctr">
              <a:defRPr sz="3200" b="0"/>
            </a:lvl1pPr>
          </a:lstStyle>
          <a:p>
            <a:pPr rtl="0"/>
            <a:r>
              <a:rPr lang="pt-BR" noProof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rtl="0"/>
            <a:r>
              <a:rPr lang="pt-BR" noProof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rtlCol="0"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rtl="0"/>
            <a:r>
              <a:rPr lang="pt-BR" noProof="0"/>
              <a:t>Clique para editar os estilos de texto Mestres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85EFD07-A8B9-401F-868B-7649A9F826C1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algn="l" rtl="0"/>
            <a:endParaRPr lang="pt-BR" noProof="0" dirty="0"/>
          </a:p>
        </p:txBody>
      </p:sp>
      <p:sp>
        <p:nvSpPr>
          <p:cNvPr id="7" name="Espaço Reservado para o Número do Slide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056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rtl="0"/>
            <a:r>
              <a:rPr lang="pt-BR" noProof="0" dirty="0"/>
              <a:t>Clique para editar o estilo de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 rtl="0"/>
            <a:r>
              <a:rPr lang="pt-BR" noProof="0" dirty="0"/>
              <a:t>Clique para editar o texto Mestre</a:t>
            </a:r>
          </a:p>
          <a:p>
            <a:pPr lvl="1" rtl="0"/>
            <a:r>
              <a:rPr lang="pt-BR" noProof="0" dirty="0"/>
              <a:t>Segundo nível</a:t>
            </a:r>
          </a:p>
          <a:p>
            <a:pPr lvl="2" rtl="0"/>
            <a:r>
              <a:rPr lang="pt-BR" noProof="0" dirty="0"/>
              <a:t>Terceiro nível</a:t>
            </a:r>
          </a:p>
          <a:p>
            <a:pPr lvl="3" rtl="0"/>
            <a:r>
              <a:rPr lang="pt-BR" noProof="0" dirty="0"/>
              <a:t>Quarto nível</a:t>
            </a:r>
          </a:p>
          <a:p>
            <a:pPr lvl="4" rtl="0"/>
            <a:r>
              <a:rPr lang="pt-BR" noProof="0" dirty="0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76D0790B-18CF-4284-B479-4F95A66DEDDE}" type="datetime1">
              <a:rPr lang="pt-BR" noProof="0" smtClean="0"/>
              <a:t>14/04/2022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endParaRPr lang="pt-BR" noProof="0" dirty="0"/>
          </a:p>
        </p:txBody>
      </p:sp>
      <p:sp>
        <p:nvSpPr>
          <p:cNvPr id="6" name="Espaço Reservado para o Número do Slide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pPr rtl="0"/>
            <a:fld id="{3A98EE3D-8CD1-4C3F-BD1C-C98C9596463C}" type="slidenum">
              <a:rPr lang="pt-BR" noProof="0" smtClean="0"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85897835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4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3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audio" Target="../media/media1.m4a"/><Relationship Id="rId7" Type="http://schemas.openxmlformats.org/officeDocument/2006/relationships/image" Target="../media/image7.png"/><Relationship Id="rId2" Type="http://schemas.microsoft.com/office/2007/relationships/media" Target="../media/media1.m4a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6.jp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1.png"/><Relationship Id="rId3" Type="http://schemas.openxmlformats.org/officeDocument/2006/relationships/audio" Target="../media/media9.m4a"/><Relationship Id="rId7" Type="http://schemas.openxmlformats.org/officeDocument/2006/relationships/image" Target="../media/image9.jpeg"/><Relationship Id="rId12" Type="http://schemas.openxmlformats.org/officeDocument/2006/relationships/image" Target="../media/image30.png"/><Relationship Id="rId2" Type="http://schemas.microsoft.com/office/2007/relationships/media" Target="../media/media9.m4a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1.jpeg"/><Relationship Id="rId11" Type="http://schemas.openxmlformats.org/officeDocument/2006/relationships/image" Target="../media/image29.png"/><Relationship Id="rId5" Type="http://schemas.openxmlformats.org/officeDocument/2006/relationships/notesSlide" Target="../notesSlides/notesSlide10.xml"/><Relationship Id="rId15" Type="http://schemas.openxmlformats.org/officeDocument/2006/relationships/image" Target="../media/image8.png"/><Relationship Id="rId10" Type="http://schemas.openxmlformats.org/officeDocument/2006/relationships/image" Target="../media/image2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36.png"/><Relationship Id="rId3" Type="http://schemas.openxmlformats.org/officeDocument/2006/relationships/audio" Target="../media/media10.m4a"/><Relationship Id="rId7" Type="http://schemas.openxmlformats.org/officeDocument/2006/relationships/image" Target="../media/image9.jpeg"/><Relationship Id="rId12" Type="http://schemas.openxmlformats.org/officeDocument/2006/relationships/image" Target="../media/image35.png"/><Relationship Id="rId2" Type="http://schemas.microsoft.com/office/2007/relationships/media" Target="../media/media10.m4a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11.xml"/><Relationship Id="rId10" Type="http://schemas.openxmlformats.org/officeDocument/2006/relationships/image" Target="../media/image34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8.png"/><Relationship Id="rId3" Type="http://schemas.openxmlformats.org/officeDocument/2006/relationships/audio" Target="../media/media11.m4a"/><Relationship Id="rId7" Type="http://schemas.openxmlformats.org/officeDocument/2006/relationships/image" Target="../media/image9.jpeg"/><Relationship Id="rId12" Type="http://schemas.openxmlformats.org/officeDocument/2006/relationships/image" Target="../media/image43.png"/><Relationship Id="rId2" Type="http://schemas.microsoft.com/office/2007/relationships/media" Target="../media/media11.m4a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1.jpeg"/><Relationship Id="rId11" Type="http://schemas.openxmlformats.org/officeDocument/2006/relationships/image" Target="../media/image42.png"/><Relationship Id="rId5" Type="http://schemas.openxmlformats.org/officeDocument/2006/relationships/notesSlide" Target="../notesSlides/notesSlide13.xml"/><Relationship Id="rId10" Type="http://schemas.openxmlformats.org/officeDocument/2006/relationships/image" Target="../media/image41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4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12.m4a"/><Relationship Id="rId7" Type="http://schemas.openxmlformats.org/officeDocument/2006/relationships/image" Target="../media/image9.jpeg"/><Relationship Id="rId2" Type="http://schemas.microsoft.com/office/2007/relationships/media" Target="../media/media12.m4a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6.xml"/><Relationship Id="rId7" Type="http://schemas.openxmlformats.org/officeDocument/2006/relationships/image" Target="../media/image50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22.jpg"/><Relationship Id="rId3" Type="http://schemas.openxmlformats.org/officeDocument/2006/relationships/audio" Target="../media/media14.m4a"/><Relationship Id="rId7" Type="http://schemas.openxmlformats.org/officeDocument/2006/relationships/image" Target="../media/image9.jpeg"/><Relationship Id="rId12" Type="http://schemas.openxmlformats.org/officeDocument/2006/relationships/image" Target="../media/image21.jpg"/><Relationship Id="rId2" Type="http://schemas.microsoft.com/office/2007/relationships/media" Target="../media/media14.m4a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.jpeg"/><Relationship Id="rId11" Type="http://schemas.openxmlformats.org/officeDocument/2006/relationships/image" Target="../media/image23.jpg"/><Relationship Id="rId5" Type="http://schemas.openxmlformats.org/officeDocument/2006/relationships/notesSlide" Target="../notesSlides/notesSlide18.xml"/><Relationship Id="rId10" Type="http://schemas.openxmlformats.org/officeDocument/2006/relationships/image" Target="../media/image20.jp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6.jpg"/><Relationship Id="rId1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18" Type="http://schemas.openxmlformats.org/officeDocument/2006/relationships/image" Target="../media/image8.png"/><Relationship Id="rId3" Type="http://schemas.openxmlformats.org/officeDocument/2006/relationships/audio" Target="../media/media2.m4a"/><Relationship Id="rId7" Type="http://schemas.openxmlformats.org/officeDocument/2006/relationships/image" Target="../media/image9.jpe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microsoft.com/office/2007/relationships/media" Target="../media/media2.m4a"/><Relationship Id="rId16" Type="http://schemas.openxmlformats.org/officeDocument/2006/relationships/image" Target="../media/image18.png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1.jpeg"/><Relationship Id="rId11" Type="http://schemas.openxmlformats.org/officeDocument/2006/relationships/image" Target="../media/image13.png"/><Relationship Id="rId5" Type="http://schemas.openxmlformats.org/officeDocument/2006/relationships/notesSlide" Target="../notesSlides/notesSlide2.xml"/><Relationship Id="rId15" Type="http://schemas.openxmlformats.org/officeDocument/2006/relationships/image" Target="../media/image17.png"/><Relationship Id="rId10" Type="http://schemas.openxmlformats.org/officeDocument/2006/relationships/image" Target="../media/image12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.png"/><Relationship Id="rId14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3.m4a"/><Relationship Id="rId7" Type="http://schemas.openxmlformats.org/officeDocument/2006/relationships/image" Target="../media/image9.jpeg"/><Relationship Id="rId2" Type="http://schemas.microsoft.com/office/2007/relationships/media" Target="../media/media3.m4a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3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3.m4a"/><Relationship Id="rId7" Type="http://schemas.openxmlformats.org/officeDocument/2006/relationships/image" Target="../media/image9.jpeg"/><Relationship Id="rId2" Type="http://schemas.microsoft.com/office/2007/relationships/media" Target="../media/media3.m4a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4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0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4.m4a"/><Relationship Id="rId7" Type="http://schemas.openxmlformats.org/officeDocument/2006/relationships/image" Target="../media/image9.jpeg"/><Relationship Id="rId2" Type="http://schemas.microsoft.com/office/2007/relationships/media" Target="../media/media4.m4a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5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5.m4a"/><Relationship Id="rId7" Type="http://schemas.openxmlformats.org/officeDocument/2006/relationships/image" Target="../media/image9.jpeg"/><Relationship Id="rId2" Type="http://schemas.microsoft.com/office/2007/relationships/media" Target="../media/media5.m4a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6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2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6.m4a"/><Relationship Id="rId7" Type="http://schemas.openxmlformats.org/officeDocument/2006/relationships/image" Target="../media/image9.jpeg"/><Relationship Id="rId2" Type="http://schemas.microsoft.com/office/2007/relationships/media" Target="../media/media6.m4a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7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3.jp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7.m4a"/><Relationship Id="rId7" Type="http://schemas.openxmlformats.org/officeDocument/2006/relationships/image" Target="../media/image9.jpeg"/><Relationship Id="rId2" Type="http://schemas.microsoft.com/office/2007/relationships/media" Target="../media/media7.m4a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1.jpeg"/><Relationship Id="rId11" Type="http://schemas.openxmlformats.org/officeDocument/2006/relationships/image" Target="../media/image8.png"/><Relationship Id="rId5" Type="http://schemas.openxmlformats.org/officeDocument/2006/relationships/notesSlide" Target="../notesSlides/notesSlide8.xml"/><Relationship Id="rId10" Type="http://schemas.openxmlformats.org/officeDocument/2006/relationships/image" Target="../media/image25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audio" Target="../media/media8.m4a"/><Relationship Id="rId7" Type="http://schemas.openxmlformats.org/officeDocument/2006/relationships/image" Target="../media/image9.jpeg"/><Relationship Id="rId2" Type="http://schemas.microsoft.com/office/2007/relationships/media" Target="../media/media8.m4a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1.jpeg"/><Relationship Id="rId5" Type="http://schemas.openxmlformats.org/officeDocument/2006/relationships/notesSlide" Target="../notesSlides/notesSlide9.xml"/><Relationship Id="rId10" Type="http://schemas.openxmlformats.org/officeDocument/2006/relationships/image" Target="../media/image8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1F047C-C727-42A7-85C5-68C5AA1B1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8869183" cy="1261872"/>
          </a:xfrm>
        </p:spPr>
        <p:txBody>
          <a:bodyPr rtlCol="0" anchor="ctr">
            <a:noAutofit/>
          </a:bodyPr>
          <a:lstStyle/>
          <a:p>
            <a:pPr algn="ctr">
              <a:lnSpc>
                <a:spcPct val="150000"/>
              </a:lnSpc>
              <a:spcAft>
                <a:spcPts val="1000"/>
              </a:spcAft>
            </a:pPr>
            <a:r>
              <a:rPr lang="pt-BR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PONTIFÍCIA UNIVERSIDADE CATÓLICA DE MINAS GERAIS</a:t>
            </a:r>
            <a:br>
              <a:rPr lang="pt-BR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6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NÚCLEO DE EDUCAÇÃO A DISTÂNCIA</a:t>
            </a:r>
            <a:endParaRPr lang="pt-BR" sz="2600" dirty="0">
              <a:solidFill>
                <a:schemeClr val="tx1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8A1C807-B9AD-4C9B-BF9F-60F0342899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0510"/>
          <a:stretch/>
        </p:blipFill>
        <p:spPr>
          <a:xfrm>
            <a:off x="913795" y="2396821"/>
            <a:ext cx="4965711" cy="3302300"/>
          </a:xfrm>
          <a:prstGeom prst="rect">
            <a:avLst/>
          </a:prstGeom>
          <a:noFill/>
        </p:spPr>
      </p:pic>
      <p:sp>
        <p:nvSpPr>
          <p:cNvPr id="3" name="Subtítulo 2">
            <a:extLst>
              <a:ext uri="{FF2B5EF4-FFF2-40B4-BE49-F238E27FC236}">
                <a16:creationId xmlns:a16="http://schemas.microsoft.com/office/drawing/2014/main" id="{DB93FB3F-A8D4-46D3-A1C6-C79C645637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07270" y="2396821"/>
            <a:ext cx="4856841" cy="3266813"/>
          </a:xfrm>
        </p:spPr>
        <p:txBody>
          <a:bodyPr rtlCol="0" anchor="t">
            <a:normAutofit lnSpcReduction="10000"/>
          </a:bodyPr>
          <a:lstStyle/>
          <a:p>
            <a:pPr rtl="0"/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Modelo </a:t>
            </a:r>
            <a:r>
              <a:rPr lang="pt-BR" sz="2800" b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Preditivo de </a:t>
            </a:r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Preços de Apartamentos na cidade de São Paulo/SP</a:t>
            </a:r>
          </a:p>
          <a:p>
            <a:pPr marL="36900" indent="0" rtl="0">
              <a:buNone/>
            </a:pPr>
            <a:endParaRPr lang="pt-BR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Trabalho de Conclusão de Curso </a:t>
            </a:r>
          </a:p>
          <a:p>
            <a:pPr rtl="0"/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Especialização em Ciência de Dados e Big Data</a:t>
            </a:r>
          </a:p>
        </p:txBody>
      </p:sp>
      <p:pic>
        <p:nvPicPr>
          <p:cNvPr id="6" name="Imagem 5" descr="Logotipo, nome da empresa&#10;&#10;Descrição gerada automaticamente">
            <a:extLst>
              <a:ext uri="{FF2B5EF4-FFF2-40B4-BE49-F238E27FC236}">
                <a16:creationId xmlns:a16="http://schemas.microsoft.com/office/drawing/2014/main" id="{81206A15-77E4-4BC1-B2F7-A6B7A6F6AFE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82978" y="253742"/>
            <a:ext cx="1583522" cy="182105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72000">
                <a:schemeClr val="tx1">
                  <a:lumMod val="85000"/>
                </a:schemeClr>
              </a:gs>
              <a:gs pos="79000">
                <a:schemeClr val="tx1">
                  <a:lumMod val="75000"/>
                </a:schemeClr>
              </a:gs>
              <a:gs pos="99000">
                <a:schemeClr val="tx1">
                  <a:lumMod val="75000"/>
                </a:schemeClr>
              </a:gs>
              <a:gs pos="89000">
                <a:schemeClr val="tx1">
                  <a:lumMod val="65000"/>
                </a:schemeClr>
              </a:gs>
            </a:gsLst>
            <a:lin ang="5400000" scaled="1"/>
          </a:gra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Áudio 16">
            <a:hlinkClick r:id="" action="ppaction://media"/>
            <a:extLst>
              <a:ext uri="{FF2B5EF4-FFF2-40B4-BE49-F238E27FC236}">
                <a16:creationId xmlns:a16="http://schemas.microsoft.com/office/drawing/2014/main" id="{E2B99261-446E-45AD-BBD0-6834B48509C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88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63"/>
    </mc:Choice>
    <mc:Fallback xmlns="">
      <p:transition spd="slow" advTm="21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 Exploratória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consolidados:</a:t>
            </a:r>
          </a:p>
          <a:p>
            <a:pPr marL="36900" lvl="0" indent="0" rtl="0">
              <a:buNone/>
            </a:pP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-Distribuição dos dados e relação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dos dados.</a:t>
            </a:r>
          </a:p>
          <a:p>
            <a:pPr marL="36900" lvl="0" indent="0" rtl="0">
              <a:buNone/>
            </a:pPr>
            <a:endParaRPr lang="pt-BR" sz="2400" dirty="0"/>
          </a:p>
          <a:p>
            <a:pPr marL="36900" lvl="0" indent="0" rtl="0">
              <a:buNone/>
            </a:pPr>
            <a:endParaRPr lang="pt-BR" sz="2400" dirty="0"/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477F97BC-5689-4064-9518-12ACDB5FE8F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587" y="337812"/>
            <a:ext cx="2880430" cy="23974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1995E202-DC1C-41DC-B5E1-574EB9977F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9586" y="2735212"/>
            <a:ext cx="2880430" cy="1643934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EAB634A-ABB9-47DE-AEE2-CE2E6747DE8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89586" y="4379146"/>
            <a:ext cx="2880430" cy="157641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B282EA5-FF42-4DD6-B862-AA4846EF556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158662" y="3033368"/>
            <a:ext cx="2695473" cy="1477262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FF4E55A1-5E0B-46F4-B19F-CCFA3261BD9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58662" y="4478298"/>
            <a:ext cx="2695473" cy="1477262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DB35D3B6-CC81-45B8-B087-3D391AA9DC3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158662" y="337812"/>
            <a:ext cx="2695473" cy="2695556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692757BE-E47D-4F6A-8D0D-0E9B26E891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6457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37"/>
    </mc:Choice>
    <mc:Fallback xmlns="">
      <p:transition spd="slow" advTm="188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 fontScale="90000"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Mapa – </a:t>
            </a:r>
            <a:r>
              <a:rPr lang="pt-BR" sz="40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Missing</a:t>
            </a:r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4000" b="1" dirty="0" err="1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Values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9B7757-9285-478B-8898-5ABF223E9D25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26586" t="7564" r="19043" b="5766"/>
          <a:stretch/>
        </p:blipFill>
        <p:spPr>
          <a:xfrm>
            <a:off x="1389914" y="3644390"/>
            <a:ext cx="2913004" cy="31242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5543C18-7318-4702-B06A-C1A9E66B135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89914" y="321353"/>
            <a:ext cx="2913004" cy="3233667"/>
          </a:xfrm>
          <a:prstGeom prst="rect">
            <a:avLst/>
          </a:prstGeom>
        </p:spPr>
      </p:pic>
      <p:pic>
        <p:nvPicPr>
          <p:cNvPr id="8" name="Áudio 7">
            <a:hlinkClick r:id="" action="ppaction://media"/>
            <a:extLst>
              <a:ext uri="{FF2B5EF4-FFF2-40B4-BE49-F238E27FC236}">
                <a16:creationId xmlns:a16="http://schemas.microsoft.com/office/drawing/2014/main" id="{C0B8585A-88E7-4FC9-A6F1-BCB2E8BB768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E4956373-B863-4D54-B379-9D80D138A9EE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r="15348" b="18228"/>
          <a:stretch/>
        </p:blipFill>
        <p:spPr>
          <a:xfrm>
            <a:off x="8103523" y="1676527"/>
            <a:ext cx="2716886" cy="2163289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FCC95F69-FF5C-4F4A-8891-099686FBB23A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9920" t="17567" r="18750" b="17015"/>
          <a:stretch/>
        </p:blipFill>
        <p:spPr>
          <a:xfrm>
            <a:off x="8131382" y="4144680"/>
            <a:ext cx="2689027" cy="2408456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CA1BFC-A824-46B2-B03F-0ECEE25F7602}"/>
              </a:ext>
            </a:extLst>
          </p:cNvPr>
          <p:cNvSpPr txBox="1"/>
          <p:nvPr/>
        </p:nvSpPr>
        <p:spPr>
          <a:xfrm>
            <a:off x="6686896" y="1445694"/>
            <a:ext cx="9767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Antes: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C3F6334A-A5F7-417E-85EE-E4DE7E4642A4}"/>
              </a:ext>
            </a:extLst>
          </p:cNvPr>
          <p:cNvSpPr txBox="1"/>
          <p:nvPr/>
        </p:nvSpPr>
        <p:spPr>
          <a:xfrm>
            <a:off x="6645917" y="3913847"/>
            <a:ext cx="11176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Depois:</a:t>
            </a:r>
          </a:p>
        </p:txBody>
      </p:sp>
    </p:spTree>
    <p:extLst>
      <p:ext uri="{BB962C8B-B14F-4D97-AF65-F5344CB8AC3E}">
        <p14:creationId xmlns:p14="http://schemas.microsoft.com/office/powerpoint/2010/main" val="3272526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56"/>
    </mc:Choice>
    <mc:Fallback xmlns="">
      <p:transition spd="slow" advTm="231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Baixa correlação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Verificar a correlação entre os dados </a:t>
            </a:r>
          </a:p>
          <a:p>
            <a:pPr rtl="0"/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Variável com coeficiente de correlação menor que |0,1| é desprezada</a:t>
            </a:r>
          </a:p>
          <a:p>
            <a:pPr rtl="0"/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B38203D8-A91E-44F0-8721-7C79329B36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902" y="801603"/>
            <a:ext cx="5780952" cy="5254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92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FBA605-E25C-4844-93E5-CF0B57A74B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375804"/>
            <a:ext cx="10353762" cy="692727"/>
          </a:xfrm>
        </p:spPr>
        <p:txBody>
          <a:bodyPr>
            <a:normAutofit/>
          </a:bodyPr>
          <a:lstStyle/>
          <a:p>
            <a:r>
              <a:rPr lang="pt-BR" sz="4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Multicolinearidade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6EA1EE1-2DCB-48A3-82A4-124D07D397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990350"/>
            <a:ext cx="4503332" cy="500495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Antes: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AA35B18-3409-4E76-9FCE-217D3E2AC1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9044" y="1031914"/>
            <a:ext cx="4856841" cy="458931"/>
          </a:xfrm>
        </p:spPr>
        <p:txBody>
          <a:bodyPr/>
          <a:lstStyle/>
          <a:p>
            <a:r>
              <a:rPr lang="pt-BR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Depois: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90242BC-5128-471A-BCCD-222FECB03C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0676" y="1683077"/>
            <a:ext cx="5771429" cy="4962508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984A161-C470-42EA-8F9A-7FE8B553B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27" y="1683077"/>
            <a:ext cx="5548487" cy="4962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38389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Tratamento Outliers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347355"/>
          </a:xfrm>
        </p:spPr>
        <p:txBody>
          <a:bodyPr rtlCol="0" anchor="t"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Preço por metro quadrado;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Criação de outros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rtl="0"/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 indent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df_ln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sem outliers;</a:t>
            </a:r>
          </a:p>
          <a:p>
            <a:pPr marL="36900" indent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df_out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df_ln_out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com outliers.</a:t>
            </a:r>
          </a:p>
        </p:txBody>
      </p:sp>
      <p:pic>
        <p:nvPicPr>
          <p:cNvPr id="1028" name="Imagem 1">
            <a:extLst>
              <a:ext uri="{FF2B5EF4-FFF2-40B4-BE49-F238E27FC236}">
                <a16:creationId xmlns:a16="http://schemas.microsoft.com/office/drawing/2014/main" id="{F7BC0340-3404-4091-9583-E92FF4528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919" y="690985"/>
            <a:ext cx="4675020" cy="140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Imagem 1">
            <a:extLst>
              <a:ext uri="{FF2B5EF4-FFF2-40B4-BE49-F238E27FC236}">
                <a16:creationId xmlns:a16="http://schemas.microsoft.com/office/drawing/2014/main" id="{237DE786-AD74-46DB-8676-18047C5365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510"/>
          <a:stretch>
            <a:fillRect/>
          </a:stretch>
        </p:blipFill>
        <p:spPr bwMode="auto">
          <a:xfrm>
            <a:off x="631919" y="2077912"/>
            <a:ext cx="4675020" cy="1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Imagem 1">
            <a:extLst>
              <a:ext uri="{FF2B5EF4-FFF2-40B4-BE49-F238E27FC236}">
                <a16:creationId xmlns:a16="http://schemas.microsoft.com/office/drawing/2014/main" id="{7C044FB9-2DC3-4722-9134-B69AAA5C50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930"/>
          <a:stretch>
            <a:fillRect/>
          </a:stretch>
        </p:blipFill>
        <p:spPr bwMode="auto">
          <a:xfrm>
            <a:off x="631919" y="4917598"/>
            <a:ext cx="4675020" cy="1413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1" name="Imagem 1">
            <a:extLst>
              <a:ext uri="{FF2B5EF4-FFF2-40B4-BE49-F238E27FC236}">
                <a16:creationId xmlns:a16="http://schemas.microsoft.com/office/drawing/2014/main" id="{0E4AD764-212A-4EF4-BAF0-E95717FD3B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41" y="3483013"/>
            <a:ext cx="4675020" cy="14044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Áudio 18">
            <a:hlinkClick r:id="" action="ppaction://media"/>
            <a:extLst>
              <a:ext uri="{FF2B5EF4-FFF2-40B4-BE49-F238E27FC236}">
                <a16:creationId xmlns:a16="http://schemas.microsoft.com/office/drawing/2014/main" id="{629BF1DF-A820-4893-A63D-1E687211398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669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723"/>
    </mc:Choice>
    <mc:Fallback xmlns="">
      <p:transition spd="slow" advTm="507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Modelos ML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 fontScale="85000" lnSpcReduction="20000"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Regressão linear: MQO, Ridge, Lasso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Elastic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-Net;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Regressão baseada em K vizinhos mais próximos (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KNeighborsRegressor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Árvores de decisão (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DecisionTreeRegressor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);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Métodos de conjunto (ensemble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methods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RandomForestRegressor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GradientBoostingRegres-sor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AdaBoostRegressor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endParaRPr lang="pt-BR" sz="2400" dirty="0"/>
          </a:p>
        </p:txBody>
      </p:sp>
      <p:pic>
        <p:nvPicPr>
          <p:cNvPr id="11" name="Áudio 10">
            <a:hlinkClick r:id="" action="ppaction://media"/>
            <a:extLst>
              <a:ext uri="{FF2B5EF4-FFF2-40B4-BE49-F238E27FC236}">
                <a16:creationId xmlns:a16="http://schemas.microsoft.com/office/drawing/2014/main" id="{F00364A9-2C41-4C33-B4D8-CEBF97DC75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473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062"/>
    </mc:Choice>
    <mc:Fallback xmlns="">
      <p:transition spd="slow" advTm="330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Métricas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13193" y="2069753"/>
            <a:ext cx="4707311" cy="3541986"/>
          </a:xfrm>
        </p:spPr>
        <p:txBody>
          <a:bodyPr rtlCol="0" anchor="t">
            <a:normAutofit/>
          </a:bodyPr>
          <a:lstStyle/>
          <a:p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MAE, MSE e RMSE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1026" name="Imagem 1">
            <a:extLst>
              <a:ext uri="{FF2B5EF4-FFF2-40B4-BE49-F238E27FC236}">
                <a16:creationId xmlns:a16="http://schemas.microsoft.com/office/drawing/2014/main" id="{7F02B532-FB15-4E49-8E29-887EE5A22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4" y="908703"/>
            <a:ext cx="5762625" cy="1952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Imagem 1">
            <a:extLst>
              <a:ext uri="{FF2B5EF4-FFF2-40B4-BE49-F238E27FC236}">
                <a16:creationId xmlns:a16="http://schemas.microsoft.com/office/drawing/2014/main" id="{50F63A41-7DC6-4F51-A6F8-FB1B1BEF81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864" y="3154689"/>
            <a:ext cx="5762625" cy="3409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459301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Resíduos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71206" y="2002563"/>
            <a:ext cx="4779879" cy="3022363"/>
          </a:xfrm>
        </p:spPr>
        <p:txBody>
          <a:bodyPr rtlCol="0" anchor="t">
            <a:normAutofit fontScale="85000" lnSpcReduction="10000"/>
          </a:bodyPr>
          <a:lstStyle/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Resultado comparação dos melhores modelos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 desempenho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GradientBoostingRegressor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aplicado ao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com variáveis em escala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ln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RMSE igual a 0,19 e MAE igual a 0,14 na base de teste</a:t>
            </a:r>
          </a:p>
          <a:p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Acurácia de 93,43% na base de teste.</a:t>
            </a:r>
          </a:p>
          <a:p>
            <a:endParaRPr lang="pt-BR" sz="2400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E5D4AAA-5D6E-4683-9A61-FF3B03359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9368" y="2002563"/>
            <a:ext cx="2918537" cy="3022363"/>
          </a:xfrm>
          <a:prstGeom prst="rect">
            <a:avLst/>
          </a:prstGeom>
        </p:spPr>
      </p:pic>
      <p:pic>
        <p:nvPicPr>
          <p:cNvPr id="1027" name="Imagem 1">
            <a:extLst>
              <a:ext uri="{FF2B5EF4-FFF2-40B4-BE49-F238E27FC236}">
                <a16:creationId xmlns:a16="http://schemas.microsoft.com/office/drawing/2014/main" id="{35C8EE23-2076-45DB-9C75-3614C3CB5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27" y="2002563"/>
            <a:ext cx="3087302" cy="3022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60382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ítulo 25">
            <a:extLst>
              <a:ext uri="{FF2B5EF4-FFF2-40B4-BE49-F238E27FC236}">
                <a16:creationId xmlns:a16="http://schemas.microsoft.com/office/drawing/2014/main" id="{EA1EB0E4-FADB-4AA7-95AB-D7015ED9F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9119" y="331303"/>
            <a:ext cx="10353762" cy="969639"/>
          </a:xfrm>
        </p:spPr>
        <p:txBody>
          <a:bodyPr>
            <a:normAutofit/>
          </a:bodyPr>
          <a:lstStyle/>
          <a:p>
            <a:r>
              <a:rPr lang="pt-B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Apresentação dos Resultados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AA452CB-AEB8-4614-98C5-CD3FDD959C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785" y="3823762"/>
            <a:ext cx="4516998" cy="2661926"/>
          </a:xfrm>
          <a:prstGeom prst="rect">
            <a:avLst/>
          </a:prstGeom>
          <a:ln>
            <a:solidFill>
              <a:schemeClr val="bg1">
                <a:alpha val="0"/>
              </a:schemeClr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975F37F-D50B-4195-8DAC-231281343E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1265" y="3823762"/>
            <a:ext cx="4516998" cy="268129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17DFEC5-CF73-4CF1-8EE8-CFE83C1F16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2222" t="1" b="30732"/>
          <a:stretch/>
        </p:blipFill>
        <p:spPr>
          <a:xfrm>
            <a:off x="7342273" y="1344948"/>
            <a:ext cx="2805990" cy="2006280"/>
          </a:xfrm>
          <a:prstGeom prst="rect">
            <a:avLst/>
          </a:prstGeom>
        </p:spPr>
      </p:pic>
      <p:pic>
        <p:nvPicPr>
          <p:cNvPr id="15" name="Áudio 14">
            <a:hlinkClick r:id="" action="ppaction://media"/>
            <a:extLst>
              <a:ext uri="{FF2B5EF4-FFF2-40B4-BE49-F238E27FC236}">
                <a16:creationId xmlns:a16="http://schemas.microsoft.com/office/drawing/2014/main" id="{710B215A-A91B-4B59-8BDD-835322ECCB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sp>
        <p:nvSpPr>
          <p:cNvPr id="8" name="Título 25">
            <a:extLst>
              <a:ext uri="{FF2B5EF4-FFF2-40B4-BE49-F238E27FC236}">
                <a16:creationId xmlns:a16="http://schemas.microsoft.com/office/drawing/2014/main" id="{8260C617-8710-4B1E-B1B0-AEC20256E963}"/>
              </a:ext>
            </a:extLst>
          </p:cNvPr>
          <p:cNvSpPr txBox="1">
            <a:spLocks/>
          </p:cNvSpPr>
          <p:nvPr/>
        </p:nvSpPr>
        <p:spPr>
          <a:xfrm>
            <a:off x="1026786" y="2944180"/>
            <a:ext cx="6610181" cy="96963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l"/>
            <a:r>
              <a:rPr lang="pt-BR" sz="32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Precisão do modelo por Distrito:</a:t>
            </a:r>
          </a:p>
        </p:txBody>
      </p:sp>
      <p:sp>
        <p:nvSpPr>
          <p:cNvPr id="10" name="Título 25">
            <a:extLst>
              <a:ext uri="{FF2B5EF4-FFF2-40B4-BE49-F238E27FC236}">
                <a16:creationId xmlns:a16="http://schemas.microsoft.com/office/drawing/2014/main" id="{BE383C96-BD63-4AE6-92CD-461030D78DEA}"/>
              </a:ext>
            </a:extLst>
          </p:cNvPr>
          <p:cNvSpPr txBox="1">
            <a:spLocks/>
          </p:cNvSpPr>
          <p:nvPr/>
        </p:nvSpPr>
        <p:spPr>
          <a:xfrm>
            <a:off x="1026787" y="1344948"/>
            <a:ext cx="6151680" cy="1679606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4572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6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pt-BR" sz="32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Melhor modelo: </a:t>
            </a: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GradientBoostingRegressor</a:t>
            </a:r>
            <a:endParaRPr lang="pt-BR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pt-BR" sz="2800" b="1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Dataframe</a:t>
            </a:r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pt-BR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df_ln</a:t>
            </a:r>
            <a:endParaRPr lang="pt-BR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>
              <a:lnSpc>
                <a:spcPct val="120000"/>
              </a:lnSpc>
            </a:pPr>
            <a:r>
              <a:rPr lang="pt-BR" sz="28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Precisão: </a:t>
            </a:r>
            <a:r>
              <a:rPr lang="pt-BR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93.43% (Teste)</a:t>
            </a:r>
          </a:p>
          <a:p>
            <a:pPr algn="l"/>
            <a:endParaRPr lang="pt-BR" sz="3200" b="1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4076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8122"/>
    </mc:Choice>
    <mc:Fallback xmlns="">
      <p:transition spd="slow" advTm="381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Conclusão</a:t>
            </a: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2134779"/>
          </a:xfrm>
        </p:spPr>
        <p:txBody>
          <a:bodyPr rtlCol="0" anchor="t">
            <a:noAutofit/>
          </a:bodyPr>
          <a:lstStyle/>
          <a:p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Acurácia acima de 90%.</a:t>
            </a:r>
          </a:p>
          <a:p>
            <a:r>
              <a:rPr lang="pt-BR" sz="24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Uso apropriado como ferramenta para sugerir preço do imóvel</a:t>
            </a:r>
            <a:endParaRPr lang="pt-BR" sz="2400" dirty="0">
              <a:solidFill>
                <a:schemeClr val="tx1"/>
              </a:solidFill>
            </a:endParaRP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1008FE2-404A-49CF-AE97-506558F31E5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0510"/>
          <a:stretch/>
        </p:blipFill>
        <p:spPr>
          <a:xfrm>
            <a:off x="75172" y="778649"/>
            <a:ext cx="2296977" cy="1621587"/>
          </a:xfrm>
          <a:prstGeom prst="rect">
            <a:avLst/>
          </a:prstGeom>
          <a:noFill/>
        </p:spPr>
      </p:pic>
      <p:pic>
        <p:nvPicPr>
          <p:cNvPr id="6" name="Imagem 5" descr="Cidade vista de cima de uma ponte&#10;&#10;Descrição gerada automaticamente">
            <a:extLst>
              <a:ext uri="{FF2B5EF4-FFF2-40B4-BE49-F238E27FC236}">
                <a16:creationId xmlns:a16="http://schemas.microsoft.com/office/drawing/2014/main" id="{CCDE7740-8A00-4EB3-9D6A-50D521BCA27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12842" y="778649"/>
            <a:ext cx="3495469" cy="2819129"/>
          </a:xfrm>
          <a:prstGeom prst="rect">
            <a:avLst/>
          </a:prstGeom>
        </p:spPr>
      </p:pic>
      <p:pic>
        <p:nvPicPr>
          <p:cNvPr id="10" name="Imagem 9" descr="Cidade vista de cima&#10;&#10;Descrição gerada automaticamente">
            <a:extLst>
              <a:ext uri="{FF2B5EF4-FFF2-40B4-BE49-F238E27FC236}">
                <a16:creationId xmlns:a16="http://schemas.microsoft.com/office/drawing/2014/main" id="{2B848E91-D5B2-49DD-9D19-1B8F75ECED7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93616" y="3884133"/>
            <a:ext cx="3814697" cy="2543449"/>
          </a:xfrm>
          <a:prstGeom prst="rect">
            <a:avLst/>
          </a:prstGeom>
        </p:spPr>
      </p:pic>
      <p:pic>
        <p:nvPicPr>
          <p:cNvPr id="12" name="Imagem 11" descr="Cidade com prédios&#10;&#10;Descrição gerada automaticamente">
            <a:extLst>
              <a:ext uri="{FF2B5EF4-FFF2-40B4-BE49-F238E27FC236}">
                <a16:creationId xmlns:a16="http://schemas.microsoft.com/office/drawing/2014/main" id="{C8FC4476-CB0D-4665-B8E2-283DF6A43CB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5172" y="3982806"/>
            <a:ext cx="1943272" cy="2429090"/>
          </a:xfrm>
          <a:prstGeom prst="rect">
            <a:avLst/>
          </a:prstGeom>
        </p:spPr>
      </p:pic>
      <p:pic>
        <p:nvPicPr>
          <p:cNvPr id="14" name="Imagem 13" descr="Rua de uma cidade&#10;&#10;Descrição gerada automaticamente">
            <a:extLst>
              <a:ext uri="{FF2B5EF4-FFF2-40B4-BE49-F238E27FC236}">
                <a16:creationId xmlns:a16="http://schemas.microsoft.com/office/drawing/2014/main" id="{54602C35-BB41-40E8-852D-45CD0B07281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5172" y="2527773"/>
            <a:ext cx="2296977" cy="1356360"/>
          </a:xfrm>
          <a:prstGeom prst="rect">
            <a:avLst/>
          </a:prstGeom>
        </p:spPr>
      </p:pic>
      <p:pic>
        <p:nvPicPr>
          <p:cNvPr id="13" name="Áudio 12">
            <a:hlinkClick r:id="" action="ppaction://media"/>
            <a:extLst>
              <a:ext uri="{FF2B5EF4-FFF2-40B4-BE49-F238E27FC236}">
                <a16:creationId xmlns:a16="http://schemas.microsoft.com/office/drawing/2014/main" id="{5A4543C9-A771-4415-B655-8687CFA9DF7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62"/>
    </mc:Choice>
    <mc:Fallback xmlns="">
      <p:transition spd="slow" advTm="194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599"/>
            <a:ext cx="4538124" cy="1143001"/>
          </a:xfrm>
        </p:spPr>
        <p:txBody>
          <a:bodyPr rtlCol="0" anchor="b">
            <a:no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Linguagem e Bibliotecas usadas: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008739"/>
            <a:ext cx="4403596" cy="3951385"/>
          </a:xfrm>
        </p:spPr>
        <p:txBody>
          <a:bodyPr rtlCol="0" anchor="t">
            <a:noAutofit/>
          </a:bodyPr>
          <a:lstStyle/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Python 3.7.3</a:t>
            </a:r>
          </a:p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Ambiente: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Jupyter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Notebook</a:t>
            </a:r>
          </a:p>
          <a:p>
            <a:pPr rtl="0"/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Bibliotecas:</a:t>
            </a:r>
          </a:p>
          <a:p>
            <a:pPr rtl="0"/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Pandas;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Numpy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Matplotlib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Seaborn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BeautifulSoup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Folium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ScikitLearn</a:t>
            </a:r>
            <a:endParaRPr lang="pt-BR" sz="2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3C3E32E8-DA16-435D-A4D9-43ED5875C9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43812" y="2121429"/>
            <a:ext cx="1862138" cy="98454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12A444C9-1126-4030-85A3-2BAB84D91C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02745" y="5562437"/>
            <a:ext cx="2603205" cy="611167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BCEF248-019C-4F4D-B3EB-B3B642B407A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27861" y="4066752"/>
            <a:ext cx="2193770" cy="984548"/>
          </a:xfrm>
          <a:prstGeom prst="rect">
            <a:avLst/>
          </a:prstGeom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EEAC757F-3C77-427E-910A-20AC01C84E7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81001" y="646985"/>
            <a:ext cx="1224949" cy="131616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C6EFF60-7F9E-47A8-8710-40AC1267445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0945" y="2597921"/>
            <a:ext cx="2740855" cy="975382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CAFAD37-509D-4D9E-80D6-65FEBBAB5C7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755656" y="3390899"/>
            <a:ext cx="2050294" cy="984547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1680150A-EF96-4063-B370-D9D0F37F4A6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30945" y="5475429"/>
            <a:ext cx="2740855" cy="698175"/>
          </a:xfrm>
          <a:prstGeom prst="rect">
            <a:avLst/>
          </a:prstGeom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178BFA06-E1A7-4312-B5B7-4631501CB5E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384294" y="4559026"/>
            <a:ext cx="2421656" cy="819831"/>
          </a:xfrm>
          <a:prstGeom prst="rect">
            <a:avLst/>
          </a:prstGeom>
        </p:spPr>
      </p:pic>
      <p:pic>
        <p:nvPicPr>
          <p:cNvPr id="17" name="Imagem 16">
            <a:extLst>
              <a:ext uri="{FF2B5EF4-FFF2-40B4-BE49-F238E27FC236}">
                <a16:creationId xmlns:a16="http://schemas.microsoft.com/office/drawing/2014/main" id="{96C96B30-D2FD-4119-9332-88E56485859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89831" y="589365"/>
            <a:ext cx="3267975" cy="1576988"/>
          </a:xfrm>
          <a:prstGeom prst="rect">
            <a:avLst/>
          </a:prstGeom>
        </p:spPr>
      </p:pic>
      <p:pic>
        <p:nvPicPr>
          <p:cNvPr id="7" name="Áudio 6">
            <a:hlinkClick r:id="" action="ppaction://media"/>
            <a:extLst>
              <a:ext uri="{FF2B5EF4-FFF2-40B4-BE49-F238E27FC236}">
                <a16:creationId xmlns:a16="http://schemas.microsoft.com/office/drawing/2014/main" id="{F6D8EC14-09EB-42A1-B8F6-F9D89047E22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204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118"/>
    </mc:Choice>
    <mc:Fallback xmlns="">
      <p:transition spd="slow" advTm="301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599"/>
            <a:ext cx="4538124" cy="789543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Contextualização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008739"/>
            <a:ext cx="4403596" cy="3951385"/>
          </a:xfrm>
        </p:spPr>
        <p:txBody>
          <a:bodyPr rtlCol="0" anchor="t">
            <a:noAutofit/>
          </a:bodyPr>
          <a:lstStyle/>
          <a:p>
            <a:pPr rtl="0"/>
            <a:r>
              <a:rPr lang="pt-BR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Fatores que definem o preço de um imóvel: </a:t>
            </a:r>
          </a:p>
          <a:p>
            <a:pPr rtl="0"/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Localização, idade, área, garagem, quartos, estrutura do local entre outros fatores;</a:t>
            </a:r>
          </a:p>
          <a:p>
            <a:pPr rtl="0"/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Associação Brasileira das Incorporadoras Imobiliárias (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Abrainc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): tempo médio de venda é de 1 ano e 4 meses</a:t>
            </a:r>
            <a:r>
              <a:rPr lang="pt-BR" sz="2000" dirty="0"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10" name="Imagem 9" descr="Cidade vista de cima de uma ponte&#10;&#10;Descrição gerada automaticamente">
            <a:extLst>
              <a:ext uri="{FF2B5EF4-FFF2-40B4-BE49-F238E27FC236}">
                <a16:creationId xmlns:a16="http://schemas.microsoft.com/office/drawing/2014/main" id="{C6A279BB-877B-4150-A5C7-6A684083B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03" y="1258648"/>
            <a:ext cx="5001641" cy="4514191"/>
          </a:xfrm>
          <a:prstGeom prst="rect">
            <a:avLst/>
          </a:prstGeom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CEC9FACD-1FB1-46FB-8894-BC0CDF5ECF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10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9"/>
    </mc:Choice>
    <mc:Fallback xmlns="">
      <p:transition spd="slow" advTm="30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599"/>
            <a:ext cx="4538124" cy="789543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Contextualização</a:t>
            </a:r>
            <a:endParaRPr lang="pt-BR" sz="40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0493" y="2008739"/>
            <a:ext cx="4403596" cy="3951385"/>
          </a:xfrm>
        </p:spPr>
        <p:txBody>
          <a:bodyPr rtlCol="0" anchor="t">
            <a:noAutofit/>
          </a:bodyPr>
          <a:lstStyle/>
          <a:p>
            <a:pPr rtl="0"/>
            <a:r>
              <a:rPr lang="pt-BR" sz="2400" b="1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Fatores que definem o preço de um imóvel: </a:t>
            </a:r>
          </a:p>
          <a:p>
            <a:pPr rtl="0"/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imóvel com preço adequado é mais procurado reduzindo o prazo de venda.</a:t>
            </a:r>
          </a:p>
          <a:p>
            <a:pPr rtl="0"/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Ferramenta que indique um preço auxiliaria no processo de avaliação da imobiliária reduzindo prazo de venda. </a:t>
            </a:r>
          </a:p>
        </p:txBody>
      </p:sp>
      <p:pic>
        <p:nvPicPr>
          <p:cNvPr id="10" name="Imagem 9" descr="Cidade vista de cima de uma ponte&#10;&#10;Descrição gerada automaticamente">
            <a:extLst>
              <a:ext uri="{FF2B5EF4-FFF2-40B4-BE49-F238E27FC236}">
                <a16:creationId xmlns:a16="http://schemas.microsoft.com/office/drawing/2014/main" id="{C6A279BB-877B-4150-A5C7-6A684083BE9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2003" y="1258648"/>
            <a:ext cx="5001641" cy="4514191"/>
          </a:xfrm>
          <a:prstGeom prst="rect">
            <a:avLst/>
          </a:prstGeom>
        </p:spPr>
      </p:pic>
      <p:pic>
        <p:nvPicPr>
          <p:cNvPr id="14" name="Áudio 13">
            <a:hlinkClick r:id="" action="ppaction://media"/>
            <a:extLst>
              <a:ext uri="{FF2B5EF4-FFF2-40B4-BE49-F238E27FC236}">
                <a16:creationId xmlns:a16="http://schemas.microsoft.com/office/drawing/2014/main" id="{CEC9FACD-1FB1-46FB-8894-BC0CDF5ECF1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252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89"/>
    </mc:Choice>
    <mc:Fallback xmlns="">
      <p:transition spd="slow" advTm="30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Problema Proposto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 fontScale="92500" lnSpcReduction="20000"/>
          </a:bodyPr>
          <a:lstStyle/>
          <a:p>
            <a:pPr marL="36900" lvl="0" indent="0" rtl="0">
              <a:buNone/>
            </a:pPr>
            <a:r>
              <a:rPr lang="pt-BR" sz="24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 quê?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Auxiliar na determinação de um valor de venda adequado (preço ótimo) para o imóvel.</a:t>
            </a:r>
          </a:p>
          <a:p>
            <a:pPr marL="36900" lvl="0" indent="0" rtl="0">
              <a:buNone/>
            </a:pPr>
            <a:r>
              <a:rPr lang="pt-BR" sz="24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Quem?</a:t>
            </a:r>
          </a:p>
          <a:p>
            <a:pPr marL="36900" lvl="0" indent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pessoas físicas, construtoras e incorporadoras, consumidor final (compradores) e demais agentes envolvidos em transações imobiliárias.</a:t>
            </a:r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8" name="Imagem 7" descr="Cidade com prédios&#10;&#10;Descrição gerada automaticamente">
            <a:extLst>
              <a:ext uri="{FF2B5EF4-FFF2-40B4-BE49-F238E27FC236}">
                <a16:creationId xmlns:a16="http://schemas.microsoft.com/office/drawing/2014/main" id="{04F07BFB-2B9D-4BBC-AA57-5DA5CE10975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3383" y="903382"/>
            <a:ext cx="4441744" cy="5552179"/>
          </a:xfrm>
          <a:prstGeom prst="rect">
            <a:avLst/>
          </a:prstGeom>
        </p:spPr>
      </p:pic>
      <p:pic>
        <p:nvPicPr>
          <p:cNvPr id="12" name="Áudio 11">
            <a:hlinkClick r:id="" action="ppaction://media"/>
            <a:extLst>
              <a:ext uri="{FF2B5EF4-FFF2-40B4-BE49-F238E27FC236}">
                <a16:creationId xmlns:a16="http://schemas.microsoft.com/office/drawing/2014/main" id="{E98C2342-6BA3-4596-92CC-F23B3F9C890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11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160"/>
    </mc:Choice>
    <mc:Fallback xmlns="">
      <p:transition spd="slow" advTm="19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Problema Proposto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1657350"/>
            <a:ext cx="4707311" cy="4362450"/>
          </a:xfrm>
        </p:spPr>
        <p:txBody>
          <a:bodyPr rtlCol="0" anchor="t">
            <a:noAutofit/>
          </a:bodyPr>
          <a:lstStyle/>
          <a:p>
            <a:pPr marL="36900" lvl="0" indent="0" rtl="0">
              <a:buNone/>
            </a:pPr>
            <a:r>
              <a:rPr lang="pt-BR" sz="20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quê? Onde?</a:t>
            </a:r>
          </a:p>
          <a:p>
            <a:pPr marL="36900" lvl="0" indent="0" rtl="0">
              <a:buNone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Desenvolver modelo preditivo dos preços de venda dos apartamentos anunciados e situados na Cidade de São Paulo.</a:t>
            </a:r>
          </a:p>
          <a:p>
            <a:pPr marL="36900" lvl="0" indent="0" rtl="0">
              <a:buNone/>
            </a:pPr>
            <a:r>
              <a:rPr lang="pt-BR" sz="2000" b="1" u="sng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Quando?</a:t>
            </a:r>
          </a:p>
          <a:p>
            <a:pPr marL="36900" lvl="0" indent="0" rtl="0">
              <a:buNone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de imóveis anunciados em abril de 2019. </a:t>
            </a:r>
          </a:p>
          <a:p>
            <a:pPr marL="36900" lvl="0" indent="0" rtl="0">
              <a:buNone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demográficos dos distritos da cidade  E Dados referentes ao nível de renda dividido em classes de salários mínimos de cada distrito (censo 2010). </a:t>
            </a:r>
          </a:p>
        </p:txBody>
      </p:sp>
      <p:pic>
        <p:nvPicPr>
          <p:cNvPr id="8" name="Imagem 7" descr="Rua de uma cidade&#10;&#10;Descrição gerada automaticamente">
            <a:extLst>
              <a:ext uri="{FF2B5EF4-FFF2-40B4-BE49-F238E27FC236}">
                <a16:creationId xmlns:a16="http://schemas.microsoft.com/office/drawing/2014/main" id="{815CD20B-0F6D-4FB9-A65F-75C9AB72CC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4956" y="1935428"/>
            <a:ext cx="5058688" cy="2987144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68532DD3-82CA-47D6-9AF6-A3878E3A297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314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056"/>
    </mc:Choice>
    <mc:Fallback xmlns="">
      <p:transition spd="slow" advTm="240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Objetivos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 fontScale="92500"/>
          </a:bodyPr>
          <a:lstStyle/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Realizar análise descritiva a partir do </a:t>
            </a:r>
            <a:r>
              <a:rPr lang="pt-BR" sz="24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consolidado (junção das três bases de dados);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Verificar a correlação entre os dados;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 Desenvolver modelos preditivos para os preços dos imóveis (apartamentos) colocados a venda na cidade de São Paulo – SP.</a:t>
            </a:r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9" name="Imagem 8" descr="Cidade vista de cima&#10;&#10;Descrição gerada automaticamente">
            <a:extLst>
              <a:ext uri="{FF2B5EF4-FFF2-40B4-BE49-F238E27FC236}">
                <a16:creationId xmlns:a16="http://schemas.microsoft.com/office/drawing/2014/main" id="{16849E8F-C424-4F89-8491-379BDBA639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6602" y="2363805"/>
            <a:ext cx="5140450" cy="3427395"/>
          </a:xfrm>
          <a:prstGeom prst="rect">
            <a:avLst/>
          </a:prstGeom>
        </p:spPr>
      </p:pic>
      <p:pic>
        <p:nvPicPr>
          <p:cNvPr id="6" name="Áudio 5">
            <a:hlinkClick r:id="" action="ppaction://media"/>
            <a:extLst>
              <a:ext uri="{FF2B5EF4-FFF2-40B4-BE49-F238E27FC236}">
                <a16:creationId xmlns:a16="http://schemas.microsoft.com/office/drawing/2014/main" id="{52A5AEBA-E37F-480E-8D29-685A0F1A258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84258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00"/>
    </mc:Choice>
    <mc:Fallback xmlns="">
      <p:transition spd="slow" advTm="147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Coleta de Dados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Autofit/>
          </a:bodyPr>
          <a:lstStyle/>
          <a:p>
            <a:pPr marL="36900" lvl="0" indent="0" rtl="0">
              <a:buNone/>
            </a:pP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Dataset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Kaggle</a:t>
            </a: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:</a:t>
            </a:r>
          </a:p>
          <a:p>
            <a:pPr marL="36900" lvl="0" indent="0" rtl="0">
              <a:buNone/>
            </a:pPr>
            <a:endParaRPr lang="pt-BR" sz="1600" dirty="0">
              <a:solidFill>
                <a:schemeClr val="tx1"/>
              </a:solidFill>
            </a:endParaRPr>
          </a:p>
          <a:p>
            <a:pPr marL="36900" lvl="0" indent="0" rtl="0">
              <a:buNone/>
            </a:pPr>
            <a:endParaRPr lang="pt-BR" sz="1600" dirty="0">
              <a:solidFill>
                <a:schemeClr val="tx1"/>
              </a:solidFill>
            </a:endParaRPr>
          </a:p>
          <a:p>
            <a:pPr marL="36900" lvl="0" indent="0" rtl="0">
              <a:buNone/>
            </a:pPr>
            <a:endParaRPr lang="pt-BR" sz="1600" dirty="0">
              <a:solidFill>
                <a:schemeClr val="tx1"/>
              </a:solidFill>
            </a:endParaRPr>
          </a:p>
          <a:p>
            <a:pPr marL="36900" lvl="0" indent="0" rtl="0">
              <a:buNone/>
            </a:pPr>
            <a:r>
              <a:rPr lang="pt-BR" sz="2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do site da prefeitura de São Paulo:</a:t>
            </a:r>
          </a:p>
        </p:txBody>
      </p:sp>
      <p:pic>
        <p:nvPicPr>
          <p:cNvPr id="6" name="Imagem 5" descr="Logotipo&#10;&#10;Descrição gerada automaticamente com confiança média">
            <a:extLst>
              <a:ext uri="{FF2B5EF4-FFF2-40B4-BE49-F238E27FC236}">
                <a16:creationId xmlns:a16="http://schemas.microsoft.com/office/drawing/2014/main" id="{06410419-1E92-4E45-BBBB-5AD1F6A54D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04632" y="2597921"/>
            <a:ext cx="1778510" cy="831079"/>
          </a:xfrm>
          <a:prstGeom prst="rect">
            <a:avLst/>
          </a:prstGeom>
        </p:spPr>
      </p:pic>
      <p:pic>
        <p:nvPicPr>
          <p:cNvPr id="8" name="Imagem 7" descr="Logotipo&#10;&#10;Descrição gerada automaticamente">
            <a:extLst>
              <a:ext uri="{FF2B5EF4-FFF2-40B4-BE49-F238E27FC236}">
                <a16:creationId xmlns:a16="http://schemas.microsoft.com/office/drawing/2014/main" id="{23A91F18-DEA6-4552-92A7-B75D93DE0A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598016" y="4375447"/>
            <a:ext cx="1799814" cy="1047165"/>
          </a:xfrm>
          <a:prstGeom prst="rect">
            <a:avLst/>
          </a:prstGeom>
        </p:spPr>
      </p:pic>
      <p:pic>
        <p:nvPicPr>
          <p:cNvPr id="10" name="Áudio 9">
            <a:hlinkClick r:id="" action="ppaction://media"/>
            <a:extLst>
              <a:ext uri="{FF2B5EF4-FFF2-40B4-BE49-F238E27FC236}">
                <a16:creationId xmlns:a16="http://schemas.microsoft.com/office/drawing/2014/main" id="{840FB92B-9AB2-41F8-B4A4-DC519EB3620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87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655"/>
    </mc:Choice>
    <mc:Fallback xmlns="">
      <p:transition spd="slow" advTm="266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tângulo 54">
            <a:extLst>
              <a:ext uri="{FF2B5EF4-FFF2-40B4-BE49-F238E27FC236}">
                <a16:creationId xmlns:a16="http://schemas.microsoft.com/office/drawing/2014/main" id="{0EF2A0DA-AE81-4A45-972E-646AC2870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pt-BR" sz="1800" b="0" i="0" u="none" strike="noStrike" kern="1200" cap="none" spc="0" normalizeH="0" baseline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oudy Old Style"/>
              <a:ea typeface="+mn-ea"/>
              <a:cs typeface="+mn-cs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2B2D6DE-C9B5-4678-91EF-77E85F2350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"/>
          <a:stretch/>
        </p:blipFill>
        <p:spPr>
          <a:xfrm>
            <a:off x="-8622" y="10"/>
            <a:ext cx="6096000" cy="6857990"/>
          </a:xfrm>
          <a:prstGeom prst="rect">
            <a:avLst/>
          </a:prstGeom>
        </p:spPr>
      </p:pic>
      <p:pic>
        <p:nvPicPr>
          <p:cNvPr id="57" name="Imagem 56">
            <a:extLst>
              <a:ext uri="{FF2B5EF4-FFF2-40B4-BE49-F238E27FC236}">
                <a16:creationId xmlns:a16="http://schemas.microsoft.com/office/drawing/2014/main" id="{B536FA4E-0152-4E27-91DA-0FC22D1846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257026" y="1"/>
            <a:ext cx="5934973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9559F60-4CE1-4E2F-86EA-1B60679F1F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0493" y="609600"/>
            <a:ext cx="4538124" cy="877678"/>
          </a:xfrm>
        </p:spPr>
        <p:txBody>
          <a:bodyPr rtlCol="0" anchor="b">
            <a:normAutofit/>
          </a:bodyPr>
          <a:lstStyle/>
          <a:p>
            <a:pPr algn="l"/>
            <a:r>
              <a:rPr lang="pt-BR" sz="4000" b="1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Análise Exploratória</a:t>
            </a:r>
            <a:endParaRPr lang="pt-BR" sz="4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4" name="Espaço Reservado para Conteúdo 2">
            <a:extLst>
              <a:ext uri="{FF2B5EF4-FFF2-40B4-BE49-F238E27FC236}">
                <a16:creationId xmlns:a16="http://schemas.microsoft.com/office/drawing/2014/main" id="{F260476B-CCA6-412B-A9C5-399C34AE6F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31306" y="2249214"/>
            <a:ext cx="4707311" cy="3541986"/>
          </a:xfrm>
        </p:spPr>
        <p:txBody>
          <a:bodyPr rtlCol="0" anchor="t">
            <a:normAutofit/>
          </a:bodyPr>
          <a:lstStyle/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Dados consolidados: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-26 colunas;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-Tipo de dados: int64, float64,object;</a:t>
            </a:r>
          </a:p>
          <a:p>
            <a:pPr marL="36900" lvl="0" indent="0" rtl="0">
              <a:buNone/>
            </a:pPr>
            <a:r>
              <a:rPr lang="pt-BR" sz="2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-Valores Nulos;</a:t>
            </a:r>
          </a:p>
          <a:p>
            <a:pPr marL="36900" lvl="0" indent="0" rtl="0">
              <a:buNone/>
            </a:pPr>
            <a:endParaRPr lang="pt-BR" sz="2400" dirty="0"/>
          </a:p>
          <a:p>
            <a:pPr marL="36900" lvl="0" indent="0" rtl="0">
              <a:buNone/>
            </a:pPr>
            <a:endParaRPr lang="pt-BR" sz="2400" dirty="0"/>
          </a:p>
          <a:p>
            <a:pPr rtl="0"/>
            <a:endParaRPr lang="pt-BR" sz="2400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F282F8A-C984-4B13-B8B5-D831463C0C2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71101" y="917575"/>
            <a:ext cx="4314825" cy="5419725"/>
          </a:xfrm>
          <a:prstGeom prst="rect">
            <a:avLst/>
          </a:prstGeom>
        </p:spPr>
      </p:pic>
      <p:pic>
        <p:nvPicPr>
          <p:cNvPr id="9" name="Áudio 8">
            <a:hlinkClick r:id="" action="ppaction://media"/>
            <a:extLst>
              <a:ext uri="{FF2B5EF4-FFF2-40B4-BE49-F238E27FC236}">
                <a16:creationId xmlns:a16="http://schemas.microsoft.com/office/drawing/2014/main" id="{B29F8CD2-1AFD-496C-B945-EE2967D9AFA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258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025"/>
    </mc:Choice>
    <mc:Fallback xmlns="">
      <p:transition spd="slow" advTm="180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Custom 35">
      <a:dk1>
        <a:sysClr val="windowText" lastClr="000000"/>
      </a:dk1>
      <a:lt1>
        <a:sysClr val="window" lastClr="FFFFFF"/>
      </a:lt1>
      <a:dk2>
        <a:srgbClr val="4E3B30"/>
      </a:dk2>
      <a:lt2>
        <a:srgbClr val="F4EDD8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Custom 4">
      <a:majorFont>
        <a:latin typeface="Goudy Old Style"/>
        <a:ea typeface=""/>
        <a:cs typeface=""/>
      </a:majorFont>
      <a:minorFont>
        <a:latin typeface="Goudy Old Style"/>
        <a:ea typeface=""/>
        <a:cs typeface="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44285727_TF55705232.potx" id="{CF89F022-7C0A-442C-87D4-E924F7E5F040}" vid="{1DB92B71-4A04-4E0B-81E6-75673672B254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0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1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1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2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3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4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5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6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7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8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ppt/theme/themeOverride9.xml><?xml version="1.0" encoding="utf-8"?>
<a:themeOverride xmlns:a="http://schemas.openxmlformats.org/drawingml/2006/main">
  <a:clrScheme name="Green">
    <a:dk1>
      <a:sysClr val="windowText" lastClr="000000"/>
    </a:dk1>
    <a:lt1>
      <a:sysClr val="window" lastClr="FFFFFF"/>
    </a:lt1>
    <a:dk2>
      <a:srgbClr val="455F51"/>
    </a:dk2>
    <a:lt2>
      <a:srgbClr val="E3DED1"/>
    </a:lt2>
    <a:accent1>
      <a:srgbClr val="549E39"/>
    </a:accent1>
    <a:accent2>
      <a:srgbClr val="8AB833"/>
    </a:accent2>
    <a:accent3>
      <a:srgbClr val="C0CF3A"/>
    </a:accent3>
    <a:accent4>
      <a:srgbClr val="029676"/>
    </a:accent4>
    <a:accent5>
      <a:srgbClr val="4AB5C4"/>
    </a:accent5>
    <a:accent6>
      <a:srgbClr val="0989B1"/>
    </a:accent6>
    <a:hlink>
      <a:srgbClr val="6B9F25"/>
    </a:hlink>
    <a:folHlink>
      <a:srgbClr val="BA6906"/>
    </a:folHlink>
  </a:clr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64B270AB-C138-415C-897E-3C24487DECF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2C4C00F4-06E9-43E3-AD97-88A857CEFA82}">
  <ds:schemaRefs>
    <ds:schemaRef ds:uri="http://schemas.microsoft.com/office/2006/documentManagement/types"/>
    <ds:schemaRef ds:uri="71af3243-3dd4-4a8d-8c0d-dd76da1f02a5"/>
    <ds:schemaRef ds:uri="http://www.w3.org/XML/1998/namespace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elements/1.1/"/>
    <ds:schemaRef ds:uri="http://schemas.openxmlformats.org/package/2006/metadata/core-properties"/>
    <ds:schemaRef ds:uri="16c05727-aa75-4e4a-9b5f-8a80a1165891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0585E981-8C91-4205-A0C3-C991F42B4C9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1233</TotalTime>
  <Words>1152</Words>
  <Application>Microsoft Office PowerPoint</Application>
  <PresentationFormat>Widescreen</PresentationFormat>
  <Paragraphs>138</Paragraphs>
  <Slides>19</Slides>
  <Notes>18</Notes>
  <HiddenSlides>0</HiddenSlides>
  <MMClips>15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3" baseType="lpstr">
      <vt:lpstr>Calibri</vt:lpstr>
      <vt:lpstr>Goudy Old Style</vt:lpstr>
      <vt:lpstr>Wingdings 2</vt:lpstr>
      <vt:lpstr>SlateVTI</vt:lpstr>
      <vt:lpstr>PONTIFÍCIA UNIVERSIDADE CATÓLICA DE MINAS GERAIS NÚCLEO DE EDUCAÇÃO A DISTÂNCIA</vt:lpstr>
      <vt:lpstr>Linguagem e Bibliotecas usadas:</vt:lpstr>
      <vt:lpstr>Contextualização</vt:lpstr>
      <vt:lpstr>Contextualização</vt:lpstr>
      <vt:lpstr>Problema Proposto</vt:lpstr>
      <vt:lpstr>Problema Proposto</vt:lpstr>
      <vt:lpstr>Objetivos</vt:lpstr>
      <vt:lpstr>Coleta de Dados</vt:lpstr>
      <vt:lpstr>Análise Exploratória</vt:lpstr>
      <vt:lpstr>Análise Exploratória</vt:lpstr>
      <vt:lpstr>Mapa – Missing Values</vt:lpstr>
      <vt:lpstr>Baixa correlação</vt:lpstr>
      <vt:lpstr>Multicolinearidade</vt:lpstr>
      <vt:lpstr>Tratamento Outliers</vt:lpstr>
      <vt:lpstr>Modelos ML</vt:lpstr>
      <vt:lpstr>Métricas</vt:lpstr>
      <vt:lpstr>Resíduos</vt:lpstr>
      <vt:lpstr>Apresentação dos Resultados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Título Lorem Ipsum</dc:title>
  <dc:creator>Leandro Marchezan do Nascimento Lopes</dc:creator>
  <cp:lastModifiedBy>Leandro Marchezan do Nascimento Lopes</cp:lastModifiedBy>
  <cp:revision>26</cp:revision>
  <dcterms:created xsi:type="dcterms:W3CDTF">2022-04-01T05:14:53Z</dcterms:created>
  <dcterms:modified xsi:type="dcterms:W3CDTF">2022-04-14T19:11:21Z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